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983499-F8C1-AC45-B18B-64F447191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C21F44E-90EB-CB4C-92F0-4C0C9F76D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AD11DC-4BB2-3D43-BBED-2E91B5EC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108156-52A9-0A44-95F9-B710DD7E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F8AB59-AAD4-5147-9921-77ABD4B5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3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39BFC-F9C3-E040-AC26-2AB30C3C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A911E7-2C71-C24E-953B-9934EC04D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7D1208-E4AA-2442-B898-9E1EEE1A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94F9A0-85AD-AA45-B07A-A6000510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758573-E2BD-6C45-ABDE-7659EDC5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99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6BF1DF-4F74-B643-B084-E6DF82B86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4A47EB-387A-FF49-A757-0D6598463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622B3C-FB68-AE49-AED6-A7B96C4A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C7C2B0-AE50-F546-9320-8DA6654D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5C1B71-FCC8-9545-A925-E15D71CA4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64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476272-F19A-524B-8B5E-7674CA50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F2F8A2-E74C-AE40-8E87-3A1AF2AF5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789F6E-2C4C-DF4D-9A7D-F1239EA9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BE50AB-554D-7741-921E-D2C0236C1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9DCD9B-80F1-794B-995C-C6BDA54F0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00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A750B5-D86E-B048-8064-6CB5B3DB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953E12-4B37-6348-B012-E10DC0D86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7C553D-13A6-4B48-B1F5-6BD8B716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B0FC0B-0357-8D40-8586-00F1FAFB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7A1941-7F53-CA46-8658-7C89FD82E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0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6A1378-8366-934C-A017-88A3E56F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839537-9FE1-C248-B38B-AEAFF602A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E02E4EE-C01F-8E43-928A-C2D0E2417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FA3740-2D26-7348-ACA8-ECAE5D0EA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D6A632-3BC8-F746-AC0F-8F95D0BA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2F96335-9EFC-0D47-93EF-9503E25F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40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1F6D1-1C7C-4B43-9087-85661E56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4842DD-DFB2-FE4A-B795-6CC9D3AA8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D99D53-3C3B-0A43-BA64-F102D7E2D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9295DA-0B39-5840-B8DC-1BD51E708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AEA9E6-14CB-314E-A5E4-295D7B8C8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9A78863-CBDC-1F4B-AD03-FC7EEB69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E3C5815-E28D-394F-A1F0-4A34C7E2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3915CDC-4A21-AE4A-A7EF-62B6B9B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86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1558E9-76D6-1844-AE5C-5E75E4FE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0B49D1-867F-E549-9404-8083D22F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7DAB3A-7907-4548-847E-A16A9E6D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A14481-E37A-F949-9985-5D136ADF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4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AFD8714-35B9-BC42-B905-839DA9F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042DE90-BA37-3841-ADB3-A61B5F86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D15FF4-4569-2E47-B6D2-349CAC0A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5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42699-E498-3548-9756-39B5F04A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06A5FA-7102-5543-96EA-36B5CA078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91B2A9-BF56-0B4F-82AA-12049E146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85A75B-3583-CA4D-B418-523A26E0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E08617-6576-F94A-A725-366B8FCD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848A6F-C920-D340-9741-E6EE3037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13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4A7141-4CFC-AA41-87E7-C7884206D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54FCC4B-DA66-1748-B340-FDA1A6213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32CD1D-6753-0247-A692-35FF050DC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90BB7E-F980-1447-8512-78AA4974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498036-7BD5-F44C-9B11-92D1F055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CD1971-2952-374D-BE43-7F6C6C9C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09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ED18148-31CB-1A4A-B355-7A5FFD05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EFC8B8-C37C-7A43-86EF-5CB5F7857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EED254-D90C-F642-A121-C4D389782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CC6C-4107-454B-ACA2-F5DF494214FB}" type="datetimeFigureOut">
              <a:rPr lang="it-IT" smtClean="0"/>
              <a:t>30/11/21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BB73B1-F826-664D-BE55-127BCD4DB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E0943D-69F0-0949-A4F8-D41C9B7A6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443B-E678-A545-AADE-90FE72FB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02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779A0DE8-31C6-3B4C-BBEA-EDC01240709D}"/>
              </a:ext>
            </a:extLst>
          </p:cNvPr>
          <p:cNvCxnSpPr>
            <a:cxnSpLocks/>
          </p:cNvCxnSpPr>
          <p:nvPr/>
        </p:nvCxnSpPr>
        <p:spPr>
          <a:xfrm>
            <a:off x="1390389" y="1119743"/>
            <a:ext cx="9411222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C1B1BC82-5784-5D4D-8E2C-CAE5A0974AE3}"/>
              </a:ext>
            </a:extLst>
          </p:cNvPr>
          <p:cNvCxnSpPr>
            <a:cxnSpLocks/>
          </p:cNvCxnSpPr>
          <p:nvPr/>
        </p:nvCxnSpPr>
        <p:spPr>
          <a:xfrm>
            <a:off x="1390389" y="6152367"/>
            <a:ext cx="9411222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Immagine che contiene cibo&#10;&#10;Descrizione generata automaticamente">
            <a:extLst>
              <a:ext uri="{FF2B5EF4-FFF2-40B4-BE49-F238E27FC236}">
                <a16:creationId xmlns:a16="http://schemas.microsoft.com/office/drawing/2014/main" id="{D7F1F483-3DF5-804E-8E56-310B48B8D1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97" t="24637" r="8607" b="24139"/>
          <a:stretch/>
        </p:blipFill>
        <p:spPr>
          <a:xfrm>
            <a:off x="4728215" y="14162"/>
            <a:ext cx="2473969" cy="99985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64189BE-43D0-274C-8FF4-EC725F9760CC}"/>
              </a:ext>
            </a:extLst>
          </p:cNvPr>
          <p:cNvSpPr txBox="1"/>
          <p:nvPr/>
        </p:nvSpPr>
        <p:spPr>
          <a:xfrm>
            <a:off x="2557069" y="3301647"/>
            <a:ext cx="7640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>
                <a:latin typeface="Garamond" panose="02020404030301010803" pitchFamily="18" charset="0"/>
              </a:rPr>
              <a:t>L’Agro-fotovoltaico alla luce del D.L. Semplificazioni e del PNRR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68CF09A-181B-424B-82DC-E464BAB11E31}"/>
              </a:ext>
            </a:extLst>
          </p:cNvPr>
          <p:cNvSpPr txBox="1"/>
          <p:nvPr/>
        </p:nvSpPr>
        <p:spPr>
          <a:xfrm>
            <a:off x="1390389" y="5558003"/>
            <a:ext cx="232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Valerio Di Stefano</a:t>
            </a:r>
          </a:p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Università degli Studi della Tuscia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9C14231-8562-AF42-87AB-9C12A1407926}"/>
              </a:ext>
            </a:extLst>
          </p:cNvPr>
          <p:cNvSpPr txBox="1"/>
          <p:nvPr/>
        </p:nvSpPr>
        <p:spPr>
          <a:xfrm>
            <a:off x="5267422" y="3856977"/>
            <a:ext cx="2198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Garamond" panose="02020404030301010803" pitchFamily="18" charset="0"/>
              </a:rPr>
              <a:t>Viterbo, 2 dicembre 2021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A16B910-E370-3541-B262-C6D04AD8C0F7}"/>
              </a:ext>
            </a:extLst>
          </p:cNvPr>
          <p:cNvSpPr txBox="1"/>
          <p:nvPr/>
        </p:nvSpPr>
        <p:spPr>
          <a:xfrm>
            <a:off x="3399719" y="1876290"/>
            <a:ext cx="5589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Garamond" panose="02020404030301010803" pitchFamily="18" charset="0"/>
              </a:rPr>
              <a:t>Linee guida per l’applicazione dell’Agro-fotovoltaico in Italia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B26BA39-9A90-8B4E-A1EF-59C75672F1AD}"/>
              </a:ext>
            </a:extLst>
          </p:cNvPr>
          <p:cNvSpPr txBox="1"/>
          <p:nvPr/>
        </p:nvSpPr>
        <p:spPr>
          <a:xfrm>
            <a:off x="9195371" y="5762497"/>
            <a:ext cx="1509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v.distefano@unitus.it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8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CB1345-0BCC-BA4A-814D-90BCC829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121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latin typeface="Garamond" panose="02020404030301010803" pitchFamily="18" charset="0"/>
              </a:rPr>
              <a:t>Il D.L. 77/2021 – Semplificazioni </a:t>
            </a:r>
            <a:r>
              <a:rPr lang="it-IT" b="1" i="1" dirty="0">
                <a:latin typeface="Garamond" panose="02020404030301010803" pitchFamily="18" charset="0"/>
              </a:rPr>
              <a:t>bis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718775-D0C8-1340-981F-CF052FEC9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264064"/>
            <a:ext cx="10515600" cy="1205193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Soni definiti impianti agro-fotovoltaici quelli che adottano </a:t>
            </a:r>
            <a:r>
              <a:rPr lang="it-IT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soluzioni integrative ed innovative con montaggio di moduli elevati da terra, anche prevedendo la rotazione dei moduli stessi, comunque in modo da non compromettere la </a:t>
            </a:r>
            <a:r>
              <a:rPr lang="it-IT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continuita</a:t>
            </a:r>
            <a:r>
              <a:rPr lang="it-IT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delle </a:t>
            </a:r>
            <a:r>
              <a:rPr lang="it-IT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attivita</a:t>
            </a:r>
            <a:r>
              <a:rPr lang="it-IT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di coltivazione agricola e pastorale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anche consentendo l’applicazione di strumenti di agricoltura digitale e di precisione.</a:t>
            </a:r>
          </a:p>
          <a:p>
            <a:pPr marL="0" indent="0" algn="just">
              <a:buNone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3A459BBD-C537-F040-A6EF-ABF1DFC64A47}"/>
              </a:ext>
            </a:extLst>
          </p:cNvPr>
          <p:cNvCxnSpPr>
            <a:cxnSpLocks/>
          </p:cNvCxnSpPr>
          <p:nvPr/>
        </p:nvCxnSpPr>
        <p:spPr>
          <a:xfrm>
            <a:off x="1390389" y="1119743"/>
            <a:ext cx="9411222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72B81A9-95D5-814D-90D6-8A07B9C12B18}"/>
              </a:ext>
            </a:extLst>
          </p:cNvPr>
          <p:cNvSpPr txBox="1"/>
          <p:nvPr/>
        </p:nvSpPr>
        <p:spPr>
          <a:xfrm>
            <a:off x="4636303" y="1472684"/>
            <a:ext cx="29193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</a:t>
            </a:r>
          </a:p>
        </p:txBody>
      </p:sp>
      <p:sp>
        <p:nvSpPr>
          <p:cNvPr id="6" name="Freccia giù 5">
            <a:extLst>
              <a:ext uri="{FF2B5EF4-FFF2-40B4-BE49-F238E27FC236}">
                <a16:creationId xmlns:a16="http://schemas.microsoft.com/office/drawing/2014/main" id="{F9A4DC4C-5E29-FB40-833A-D046175841BF}"/>
              </a:ext>
            </a:extLst>
          </p:cNvPr>
          <p:cNvSpPr/>
          <p:nvPr/>
        </p:nvSpPr>
        <p:spPr>
          <a:xfrm>
            <a:off x="5868255" y="2274125"/>
            <a:ext cx="455487" cy="708917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3BA4E0-6844-EA47-8D88-EC314FA94F08}"/>
              </a:ext>
            </a:extLst>
          </p:cNvPr>
          <p:cNvSpPr txBox="1"/>
          <p:nvPr/>
        </p:nvSpPr>
        <p:spPr>
          <a:xfrm>
            <a:off x="4298069" y="4750279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ALTEZZA DA TERRA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A1089F2-AF8E-E14A-9F9E-04CDE7A754C9}"/>
              </a:ext>
            </a:extLst>
          </p:cNvPr>
          <p:cNvSpPr txBox="1"/>
          <p:nvPr/>
        </p:nvSpPr>
        <p:spPr>
          <a:xfrm>
            <a:off x="1011100" y="5645084"/>
            <a:ext cx="2307042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 D.M. 19.2.2007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20 D.M. 6.8.2010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D.M. 5 luglio 2012 </a:t>
            </a:r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54A03D7D-BB36-0D47-958F-4CD27BDEB0B4}"/>
              </a:ext>
            </a:extLst>
          </p:cNvPr>
          <p:cNvSpPr/>
          <p:nvPr/>
        </p:nvSpPr>
        <p:spPr>
          <a:xfrm>
            <a:off x="3604096" y="5892337"/>
            <a:ext cx="955496" cy="47261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E5D2784-C846-2340-AA69-55FF2C86AC81}"/>
              </a:ext>
            </a:extLst>
          </p:cNvPr>
          <p:cNvSpPr txBox="1"/>
          <p:nvPr/>
        </p:nvSpPr>
        <p:spPr>
          <a:xfrm>
            <a:off x="4867587" y="5892337"/>
            <a:ext cx="1132041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metri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906C507-7516-174E-8A58-CD9AB7158ADE}"/>
              </a:ext>
            </a:extLst>
          </p:cNvPr>
          <p:cNvSpPr txBox="1"/>
          <p:nvPr/>
        </p:nvSpPr>
        <p:spPr>
          <a:xfrm>
            <a:off x="6992075" y="5938503"/>
            <a:ext cx="180369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 esperienze</a:t>
            </a:r>
          </a:p>
        </p:txBody>
      </p:sp>
      <p:sp>
        <p:nvSpPr>
          <p:cNvPr id="13" name="Freccia destra 12">
            <a:extLst>
              <a:ext uri="{FF2B5EF4-FFF2-40B4-BE49-F238E27FC236}">
                <a16:creationId xmlns:a16="http://schemas.microsoft.com/office/drawing/2014/main" id="{ADB09C18-4486-8349-9FE9-86CD6A85DD48}"/>
              </a:ext>
            </a:extLst>
          </p:cNvPr>
          <p:cNvSpPr/>
          <p:nvPr/>
        </p:nvSpPr>
        <p:spPr>
          <a:xfrm>
            <a:off x="9031018" y="5870443"/>
            <a:ext cx="955496" cy="47261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2E6FCFD-D57A-2C40-80DB-211191034D70}"/>
              </a:ext>
            </a:extLst>
          </p:cNvPr>
          <p:cNvSpPr txBox="1"/>
          <p:nvPr/>
        </p:nvSpPr>
        <p:spPr>
          <a:xfrm>
            <a:off x="10221758" y="5870443"/>
            <a:ext cx="1132041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metri</a:t>
            </a:r>
          </a:p>
        </p:txBody>
      </p:sp>
    </p:spTree>
    <p:extLst>
      <p:ext uri="{BB962C8B-B14F-4D97-AF65-F5344CB8AC3E}">
        <p14:creationId xmlns:p14="http://schemas.microsoft.com/office/powerpoint/2010/main" val="11556906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 animBg="1"/>
      <p:bldP spid="7" grpId="0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A7CB22-77F5-6247-B1F8-EF95311DF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latin typeface="Garamond" panose="02020404030301010803" pitchFamily="18" charset="0"/>
              </a:rPr>
              <a:t>Il </a:t>
            </a:r>
            <a:r>
              <a:rPr lang="it-IT" sz="3600" b="1" dirty="0">
                <a:latin typeface="Garamond" panose="02020404030301010803" pitchFamily="18" charset="0"/>
              </a:rPr>
              <a:t>Piano</a:t>
            </a:r>
            <a:r>
              <a:rPr lang="it-IT" b="1" dirty="0">
                <a:latin typeface="Garamond" panose="02020404030301010803" pitchFamily="18" charset="0"/>
              </a:rPr>
              <a:t> Nazionale Ripresa e Resilienza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D4F255-55D9-A143-9C75-FC422DA73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266"/>
            <a:ext cx="10515600" cy="31116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PNRR è un’occasione unica per accelerare la transizione delineata, superando barriere che si sono dimostrate critiche in passato. </a:t>
            </a:r>
          </a:p>
          <a:p>
            <a:pPr marL="0" indent="0" algn="just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Esso è composto da 6 missioni, così definite: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DIGITALIZZAZIONE, INNOVAZIONE, COMPETITIVITÀ, CULTURA E TURISMO;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RIVOLUZIONE VERDE E TRANSIZIONE ECOLOGICA;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INFRASTRUTTURE PER UNA MOBILITÀ SOSTENIBILE;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ISTRUZIONE E RICERCA;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INCLUSIONE E COESIONE;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SALUTE.</a:t>
            </a:r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05C17391-CCE8-CC43-8D93-B8B59DDC28EA}"/>
              </a:ext>
            </a:extLst>
          </p:cNvPr>
          <p:cNvCxnSpPr>
            <a:cxnSpLocks/>
          </p:cNvCxnSpPr>
          <p:nvPr/>
        </p:nvCxnSpPr>
        <p:spPr>
          <a:xfrm>
            <a:off x="1390389" y="1119743"/>
            <a:ext cx="9411222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4B342B6B-39F9-384C-B371-825877581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151" y="3607243"/>
            <a:ext cx="4458985" cy="289506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34A4778-2C4A-2D49-811E-EB3292FB25D6}"/>
              </a:ext>
            </a:extLst>
          </p:cNvPr>
          <p:cNvSpPr txBox="1"/>
          <p:nvPr/>
        </p:nvSpPr>
        <p:spPr>
          <a:xfrm>
            <a:off x="838200" y="4416969"/>
            <a:ext cx="6097712" cy="20313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Missione 2, intitolata Rivoluzione Verde e Transizione ecologica, è formata da 4 Componenti: </a:t>
            </a:r>
          </a:p>
          <a:p>
            <a:pPr marL="0" indent="0" algn="just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C1. Economia circolare e agricoltura sostenibile;</a:t>
            </a:r>
          </a:p>
          <a:p>
            <a:pPr marL="0" indent="0" algn="just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C2. Energia rinnovabile, idrogeno, rete e mobilità sostenibile;</a:t>
            </a:r>
          </a:p>
          <a:p>
            <a:pPr marL="0" indent="0" algn="just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C3. Efficienza energetica e riqualificazione degli edifici;</a:t>
            </a:r>
          </a:p>
          <a:p>
            <a:pPr marL="0" indent="0" algn="just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C4 Tutela del territorio e della risorsa idrica.</a:t>
            </a:r>
          </a:p>
          <a:p>
            <a:pPr algn="just"/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finanziamento </a:t>
            </a:r>
            <a:r>
              <a:rPr lang="it-IT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pari a oltre 59 </a:t>
            </a:r>
            <a:r>
              <a:rPr lang="it-IT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mld</a:t>
            </a:r>
            <a:r>
              <a:rPr lang="it-IT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4628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96D9EE-5BC5-9846-A39B-D5EB109E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latin typeface="Garamond" panose="02020404030301010803" pitchFamily="18" charset="0"/>
                <a:cs typeface="Times New Roman" panose="02020603050405020304" pitchFamily="18" charset="0"/>
              </a:rPr>
              <a:t>Componente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659BA628-0586-EF4D-BB96-B15F903E2F56}"/>
              </a:ext>
            </a:extLst>
          </p:cNvPr>
          <p:cNvCxnSpPr>
            <a:cxnSpLocks/>
          </p:cNvCxnSpPr>
          <p:nvPr/>
        </p:nvCxnSpPr>
        <p:spPr>
          <a:xfrm>
            <a:off x="1390389" y="1119743"/>
            <a:ext cx="9411222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C241BE-486F-FE48-8F5F-FEB30F456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042" y="1325563"/>
            <a:ext cx="11583255" cy="171558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componente 2 tra le voci finanziate vi è quella relativa all’Agro-fotovoltaico.</a:t>
            </a:r>
          </a:p>
          <a:p>
            <a:pPr marL="0" indent="0" algn="just">
              <a:buNone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Questa è una particolare tecnologia che permette di unire l’agricoltura e la produzione di energia rinnovabile. </a:t>
            </a:r>
          </a:p>
          <a:p>
            <a:pPr marL="0" indent="0" algn="just">
              <a:buNone/>
            </a:pPr>
            <a:r>
              <a:rPr lang="it-IT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l’Agro-fotovoltaico sono stati stanziati 1,10 </a:t>
            </a:r>
            <a:r>
              <a:rPr lang="it-IT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mld</a:t>
            </a:r>
            <a:r>
              <a:rPr lang="it-IT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euro.</a:t>
            </a:r>
          </a:p>
          <a:p>
            <a:pPr marL="0" indent="0" algn="just">
              <a:buNone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settore agricolo è responsabile del 10 per cento delle emissioni di gas serra in Europa. Con questa iniziativa le tematiche di produzione agricola sostenibile e produzione energetica da fonti rinnovabili vengono affrontate in maniera coordinata con l’obiettivo di diffondere impianti agro-voltaici di medie e grandi dimensioni. </a:t>
            </a:r>
          </a:p>
          <a:p>
            <a:pPr marL="0" indent="0" algn="just">
              <a:buNone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532A0E-A556-494F-88E4-99B4FE674D83}"/>
              </a:ext>
            </a:extLst>
          </p:cNvPr>
          <p:cNvSpPr txBox="1"/>
          <p:nvPr/>
        </p:nvSpPr>
        <p:spPr>
          <a:xfrm>
            <a:off x="345042" y="3041151"/>
            <a:ext cx="7432496" cy="35394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misura di investimento nello specifico prevede: </a:t>
            </a:r>
          </a:p>
          <a:p>
            <a:pPr marL="400050" indent="-400050" algn="just">
              <a:buAutoNum type="romanLcParenR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l'implementazione di sistemi ibridi agricoltura-produzione di energia che non compromettano l'utilizzo dei terreni dedicati all'agricoltura, ma contribuiscano alla sostenibilità ambientale ed economica delle aziende coinvolte, anche potenzialmente valorizzando i bacini idrici tramite soluzioni galleggianti; </a:t>
            </a:r>
          </a:p>
          <a:p>
            <a:pPr marL="400050" indent="-400050" algn="just">
              <a:buAutoNum type="romanLcParenR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monitoraggio delle realizzazioni e della loro efficacia, con la raccolta dei dati sia sugli impianti fotovoltaici sia su produzione e attività agricola sottostante, al fine di valutare il microclima, il risparmio idrico, il recupero della fertilità del suolo, la resilienza ai cambiamenti climatici e la produttività agricola per i diversi tipi di colture. L’investimento si pone il fine di rendere più competitivo il settore agricolo, riducendo i costi di approvvigionamento energetico (ad oggi stimati pari a oltre il 20 per cento dei costi variabili delle aziende e con punte ancora più elevate per alcuni settori erbivori e granivori), e migliorando al contempo le prestazioni climatiche-ambientali. </a:t>
            </a:r>
          </a:p>
          <a:p>
            <a:pPr marL="0" indent="0" algn="just">
              <a:buNone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L'obiettivo dell'investimento è installare a regime una capacità produttiva da impianti agro-fotovoltaici di 1,04 GW, che produrrebbe circa 1.300 </a:t>
            </a:r>
            <a:r>
              <a:rPr lang="it-IT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GWh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annui, con riduzione delle emissioni di gas serra stimabile in circa 0,8 milioni di tonnellate di CO2. </a:t>
            </a:r>
          </a:p>
        </p:txBody>
      </p:sp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490DF8BC-AE2C-B74E-93D6-BB0399F10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1601" y="3561868"/>
            <a:ext cx="4145789" cy="240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365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F7D24-BDAD-F24E-B784-8CE8AA146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997" y="147121"/>
            <a:ext cx="6898240" cy="1325563"/>
          </a:xfrm>
        </p:spPr>
        <p:txBody>
          <a:bodyPr/>
          <a:lstStyle/>
          <a:p>
            <a:r>
              <a:rPr lang="it-IT" b="1" dirty="0">
                <a:latin typeface="Garamond" panose="02020404030301010803" pitchFamily="18" charset="0"/>
              </a:rPr>
              <a:t>Il D.M. 10 settembre 2010</a:t>
            </a: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ABBA3B79-8FE3-6E43-8FAA-B9F59078A339}"/>
              </a:ext>
            </a:extLst>
          </p:cNvPr>
          <p:cNvCxnSpPr>
            <a:cxnSpLocks/>
          </p:cNvCxnSpPr>
          <p:nvPr/>
        </p:nvCxnSpPr>
        <p:spPr>
          <a:xfrm>
            <a:off x="1390389" y="1119743"/>
            <a:ext cx="9411222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7450B0-DEED-F74F-8C1B-FA10536D924F}"/>
              </a:ext>
            </a:extLst>
          </p:cNvPr>
          <p:cNvSpPr txBox="1"/>
          <p:nvPr/>
        </p:nvSpPr>
        <p:spPr>
          <a:xfrm>
            <a:off x="3012157" y="2638972"/>
            <a:ext cx="309411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AREE NON IDONEE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9499D8B-AC20-E34F-8503-BBA0CD2312FC}"/>
              </a:ext>
            </a:extLst>
          </p:cNvPr>
          <p:cNvSpPr txBox="1"/>
          <p:nvPr/>
        </p:nvSpPr>
        <p:spPr>
          <a:xfrm>
            <a:off x="2828614" y="4035443"/>
            <a:ext cx="3461204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3 DM 10 settembre 2010</a:t>
            </a:r>
          </a:p>
        </p:txBody>
      </p:sp>
      <p:sp>
        <p:nvSpPr>
          <p:cNvPr id="11" name="Freccia giù 10">
            <a:extLst>
              <a:ext uri="{FF2B5EF4-FFF2-40B4-BE49-F238E27FC236}">
                <a16:creationId xmlns:a16="http://schemas.microsoft.com/office/drawing/2014/main" id="{9BDC0946-0558-484D-948F-32C057DE0A70}"/>
              </a:ext>
            </a:extLst>
          </p:cNvPr>
          <p:cNvSpPr/>
          <p:nvPr/>
        </p:nvSpPr>
        <p:spPr>
          <a:xfrm>
            <a:off x="4379420" y="3297078"/>
            <a:ext cx="359595" cy="59590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495E87-06CE-904B-9726-5D905AAE0F92}"/>
              </a:ext>
            </a:extLst>
          </p:cNvPr>
          <p:cNvSpPr txBox="1"/>
          <p:nvPr/>
        </p:nvSpPr>
        <p:spPr>
          <a:xfrm>
            <a:off x="2894005" y="4950322"/>
            <a:ext cx="3330423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Tutela: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dell’ambiente e del paesaggio;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del patrimonio storico e artistico;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delle tradizioni agroalimentari locali;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della </a:t>
            </a:r>
            <a:r>
              <a:rPr lang="it-IT" sz="1400" dirty="0" err="1"/>
              <a:t>biodiversita</a:t>
            </a:r>
            <a:r>
              <a:rPr lang="it-IT" sz="1400" dirty="0"/>
              <a:t>̀ e del paesaggio rurale. </a:t>
            </a:r>
          </a:p>
        </p:txBody>
      </p:sp>
      <p:sp>
        <p:nvSpPr>
          <p:cNvPr id="13" name="Freccia destra 12">
            <a:extLst>
              <a:ext uri="{FF2B5EF4-FFF2-40B4-BE49-F238E27FC236}">
                <a16:creationId xmlns:a16="http://schemas.microsoft.com/office/drawing/2014/main" id="{7D576327-303D-6546-9CEB-F054FB4D24C2}"/>
              </a:ext>
            </a:extLst>
          </p:cNvPr>
          <p:cNvSpPr/>
          <p:nvPr/>
        </p:nvSpPr>
        <p:spPr>
          <a:xfrm rot="10800000">
            <a:off x="1758566" y="5471890"/>
            <a:ext cx="709800" cy="3418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0E1FC02-C84D-444A-AEDA-69BC7BA08229}"/>
              </a:ext>
            </a:extLst>
          </p:cNvPr>
          <p:cNvSpPr txBox="1"/>
          <p:nvPr/>
        </p:nvSpPr>
        <p:spPr>
          <a:xfrm>
            <a:off x="663684" y="5458154"/>
            <a:ext cx="78739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PTPR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5330B8C-98DF-F54D-B37B-2439625C2784}"/>
              </a:ext>
            </a:extLst>
          </p:cNvPr>
          <p:cNvSpPr txBox="1"/>
          <p:nvPr/>
        </p:nvSpPr>
        <p:spPr>
          <a:xfrm>
            <a:off x="3828888" y="4492882"/>
            <a:ext cx="14606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CRITERI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1CC9AED-F789-DE48-BBE8-0AB5BCE3BDDA}"/>
              </a:ext>
            </a:extLst>
          </p:cNvPr>
          <p:cNvSpPr txBox="1"/>
          <p:nvPr/>
        </p:nvSpPr>
        <p:spPr>
          <a:xfrm>
            <a:off x="1611329" y="1512560"/>
            <a:ext cx="896934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L’autorità competente a individuare la non idoneità delle aree è la Regione che agisce attraverso un'apposita istruttoria avente ad oggetto la ricognizione delle disposizioni volte alla tutela: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Connettore 4 19">
            <a:extLst>
              <a:ext uri="{FF2B5EF4-FFF2-40B4-BE49-F238E27FC236}">
                <a16:creationId xmlns:a16="http://schemas.microsoft.com/office/drawing/2014/main" id="{6727AD53-C6CC-A44E-AA02-667065820A86}"/>
              </a:ext>
            </a:extLst>
          </p:cNvPr>
          <p:cNvCxnSpPr/>
          <p:nvPr/>
        </p:nvCxnSpPr>
        <p:spPr>
          <a:xfrm>
            <a:off x="6289818" y="2869804"/>
            <a:ext cx="3367890" cy="31303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8472604-0B4C-1941-95A6-9EA5C302B7CB}"/>
              </a:ext>
            </a:extLst>
          </p:cNvPr>
          <p:cNvSpPr txBox="1"/>
          <p:nvPr/>
        </p:nvSpPr>
        <p:spPr>
          <a:xfrm>
            <a:off x="9841252" y="5791667"/>
            <a:ext cx="17993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AREE IDONEE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86EECDD-3077-9049-A54E-7710220AF9FD}"/>
              </a:ext>
            </a:extLst>
          </p:cNvPr>
          <p:cNvSpPr txBox="1"/>
          <p:nvPr/>
        </p:nvSpPr>
        <p:spPr>
          <a:xfrm>
            <a:off x="9246918" y="4050444"/>
            <a:ext cx="282212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Lazio ha costituito il Gruppo tecnico interdisciplinare per l’individuazione delle aree idonee e non idonee</a:t>
            </a:r>
          </a:p>
        </p:txBody>
      </p:sp>
    </p:spTree>
    <p:extLst>
      <p:ext uri="{BB962C8B-B14F-4D97-AF65-F5344CB8AC3E}">
        <p14:creationId xmlns:p14="http://schemas.microsoft.com/office/powerpoint/2010/main" val="2483600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93EED9A-CCF1-8A40-9C2F-EE344ECB1CD3}"/>
              </a:ext>
            </a:extLst>
          </p:cNvPr>
          <p:cNvSpPr txBox="1"/>
          <p:nvPr/>
        </p:nvSpPr>
        <p:spPr>
          <a:xfrm>
            <a:off x="4093182" y="2835667"/>
            <a:ext cx="4317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GRAZIE PER L’ATTENZIONE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A562055B-D6B1-4F49-B890-70F099F29CE8}"/>
              </a:ext>
            </a:extLst>
          </p:cNvPr>
          <p:cNvCxnSpPr>
            <a:cxnSpLocks/>
          </p:cNvCxnSpPr>
          <p:nvPr/>
        </p:nvCxnSpPr>
        <p:spPr>
          <a:xfrm>
            <a:off x="1585598" y="3636911"/>
            <a:ext cx="9411222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7588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657</Words>
  <Application>Microsoft Macintosh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Times New Roman</vt:lpstr>
      <vt:lpstr>Tema di Office</vt:lpstr>
      <vt:lpstr>Presentazione standard di PowerPoint</vt:lpstr>
      <vt:lpstr>Il D.L. 77/2021 – Semplificazioni bis</vt:lpstr>
      <vt:lpstr>Il Piano Nazionale Ripresa e Resilienza</vt:lpstr>
      <vt:lpstr>Componente 2</vt:lpstr>
      <vt:lpstr>Il D.M. 10 settembre 2010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Valerio Di Stefano</dc:creator>
  <cp:lastModifiedBy>Valerio Di Stefano</cp:lastModifiedBy>
  <cp:revision>5</cp:revision>
  <dcterms:created xsi:type="dcterms:W3CDTF">2021-11-30T17:10:13Z</dcterms:created>
  <dcterms:modified xsi:type="dcterms:W3CDTF">2021-11-30T18:02:19Z</dcterms:modified>
</cp:coreProperties>
</file>